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54" autoAdjust="0"/>
  </p:normalViewPr>
  <p:slideViewPr>
    <p:cSldViewPr>
      <p:cViewPr varScale="1">
        <p:scale>
          <a:sx n="125" d="100"/>
          <a:sy n="125" d="100"/>
        </p:scale>
        <p:origin x="11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DE92-0B3C-4A4B-A52A-2CF70344C339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1F4E-DFD5-4178-A558-7C4E403391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6803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DE92-0B3C-4A4B-A52A-2CF70344C339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1F4E-DFD5-4178-A558-7C4E403391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049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DE92-0B3C-4A4B-A52A-2CF70344C339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1F4E-DFD5-4178-A558-7C4E403391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4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DE92-0B3C-4A4B-A52A-2CF70344C339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1F4E-DFD5-4178-A558-7C4E403391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1113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DE92-0B3C-4A4B-A52A-2CF70344C339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1F4E-DFD5-4178-A558-7C4E403391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6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DE92-0B3C-4A4B-A52A-2CF70344C339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1F4E-DFD5-4178-A558-7C4E403391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473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DE92-0B3C-4A4B-A52A-2CF70344C339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1F4E-DFD5-4178-A558-7C4E403391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4489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DE92-0B3C-4A4B-A52A-2CF70344C339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1F4E-DFD5-4178-A558-7C4E403391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721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DE92-0B3C-4A4B-A52A-2CF70344C339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1F4E-DFD5-4178-A558-7C4E403391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4325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DE92-0B3C-4A4B-A52A-2CF70344C339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1F4E-DFD5-4178-A558-7C4E403391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870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DE92-0B3C-4A4B-A52A-2CF70344C339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1F4E-DFD5-4178-A558-7C4E403391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97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5DE92-0B3C-4A4B-A52A-2CF70344C339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51F4E-DFD5-4178-A558-7C4E403391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51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89878"/>
            <a:ext cx="8291264" cy="1354162"/>
          </a:xfrm>
        </p:spPr>
        <p:txBody>
          <a:bodyPr>
            <a:normAutofit fontScale="90000"/>
          </a:bodyPr>
          <a:lstStyle/>
          <a:p>
            <a:pPr algn="l"/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/>
              <a:t/>
            </a:r>
            <a:br>
              <a:rPr lang="cs-CZ" sz="1400" dirty="0"/>
            </a:br>
            <a:r>
              <a:rPr lang="cs-CZ" sz="1400" b="1" dirty="0"/>
              <a:t>SVĚT MEZI </a:t>
            </a:r>
            <a:r>
              <a:rPr lang="cs-CZ" sz="1400" b="1" dirty="0" smtClean="0"/>
              <a:t>DĚTMI V </a:t>
            </a:r>
            <a:r>
              <a:rPr lang="cs-CZ" sz="1400" b="1" dirty="0"/>
              <a:t>MŠ VORÁČOVSKÁ</a:t>
            </a:r>
            <a:r>
              <a:rPr lang="cs-CZ" sz="1400" dirty="0"/>
              <a:t/>
            </a:r>
            <a:br>
              <a:rPr lang="cs-CZ" sz="1400" dirty="0"/>
            </a:br>
            <a:r>
              <a:rPr lang="cs-CZ" sz="1400" b="1" dirty="0"/>
              <a:t>CZ.07.4.68/0.0/0.0/17_045/0000953</a:t>
            </a:r>
            <a:r>
              <a:rPr lang="cs-CZ" sz="1400" dirty="0"/>
              <a:t/>
            </a:r>
            <a:br>
              <a:rPr lang="cs-CZ" sz="1400" dirty="0"/>
            </a:br>
            <a:r>
              <a:rPr lang="cs-CZ" sz="1400" b="1" dirty="0"/>
              <a:t>je spolufinancován Evropskou unií.</a:t>
            </a:r>
            <a:r>
              <a:rPr lang="cs-CZ" sz="1400" dirty="0"/>
              <a:t/>
            </a:r>
            <a:br>
              <a:rPr lang="cs-CZ" sz="1400" dirty="0"/>
            </a:br>
            <a:endParaRPr lang="cs-CZ" sz="1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7859216" cy="4281339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Prezentace škol na Maltě </a:t>
            </a:r>
            <a:br>
              <a:rPr lang="cs-CZ" b="1" dirty="0"/>
            </a:br>
            <a:r>
              <a:rPr lang="cs-CZ" dirty="0"/>
              <a:t>19.5. – 22.5. </a:t>
            </a:r>
            <a:r>
              <a:rPr lang="cs-CZ" dirty="0" smtClean="0"/>
              <a:t>2019</a:t>
            </a:r>
          </a:p>
          <a:p>
            <a:pPr marL="0" indent="0" algn="ctr">
              <a:buNone/>
            </a:pPr>
            <a:r>
              <a:rPr lang="cs-CZ" dirty="0"/>
              <a:t>Bc. Iva Kopecká</a:t>
            </a:r>
            <a:br>
              <a:rPr lang="cs-CZ" dirty="0"/>
            </a:br>
            <a:r>
              <a:rPr lang="cs-CZ" dirty="0"/>
              <a:t>Andrea Kvapilová</a:t>
            </a:r>
          </a:p>
          <a:p>
            <a:pPr marL="0" indent="0" algn="ctr">
              <a:buNone/>
            </a:pP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5" name="AutoShape 4" descr="penizeproprah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10625" t="43500" r="57033" b="47400"/>
          <a:stretch/>
        </p:blipFill>
        <p:spPr>
          <a:xfrm>
            <a:off x="482961" y="260684"/>
            <a:ext cx="3919107" cy="66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1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674" y="2506799"/>
            <a:ext cx="4038600" cy="2712764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8000" dirty="0" smtClean="0"/>
              <a:t>Soukromá mateřská škola, kterou založila Stefanie </a:t>
            </a:r>
            <a:r>
              <a:rPr lang="cs-CZ" sz="8000" dirty="0" err="1" smtClean="0"/>
              <a:t>Camilleri</a:t>
            </a:r>
            <a:r>
              <a:rPr lang="cs-CZ" sz="8000" dirty="0" smtClean="0"/>
              <a:t>. Je to jedna ze dvou takto zaměřených mateřských škol.</a:t>
            </a:r>
          </a:p>
          <a:p>
            <a:r>
              <a:rPr lang="cs-CZ" sz="8000" dirty="0" smtClean="0"/>
              <a:t>Organizační struktura:</a:t>
            </a:r>
            <a:br>
              <a:rPr lang="cs-CZ" sz="8000" dirty="0" smtClean="0"/>
            </a:br>
            <a:r>
              <a:rPr lang="cs-CZ" sz="8000" dirty="0" smtClean="0"/>
              <a:t>- ředitel školy</a:t>
            </a:r>
            <a:br>
              <a:rPr lang="cs-CZ" sz="8000" dirty="0" smtClean="0"/>
            </a:br>
            <a:r>
              <a:rPr lang="cs-CZ" sz="8000" dirty="0" smtClean="0"/>
              <a:t>- pedagogové</a:t>
            </a:r>
            <a:br>
              <a:rPr lang="cs-CZ" sz="8000" dirty="0" smtClean="0"/>
            </a:br>
            <a:r>
              <a:rPr lang="cs-CZ" sz="8000" dirty="0" smtClean="0"/>
              <a:t>- asistent pro integrované dítě s autismem.</a:t>
            </a:r>
            <a:br>
              <a:rPr lang="cs-CZ" sz="8000" dirty="0" smtClean="0"/>
            </a:br>
            <a:r>
              <a:rPr lang="cs-CZ" sz="8000" dirty="0"/>
              <a:t>D</a:t>
            </a:r>
            <a:r>
              <a:rPr lang="cs-CZ" sz="8000" dirty="0" smtClean="0"/>
              <a:t>ětí s OMJ – tvoří 15%</a:t>
            </a:r>
          </a:p>
          <a:p>
            <a:pPr marL="0" indent="0">
              <a:buNone/>
            </a:pPr>
            <a:r>
              <a:rPr lang="cs-CZ" sz="8000" dirty="0"/>
              <a:t> </a:t>
            </a:r>
            <a:r>
              <a:rPr lang="cs-CZ" sz="8000" dirty="0" smtClean="0"/>
              <a:t>      Mateřská škola má 4 třídy s </a:t>
            </a:r>
            <a:br>
              <a:rPr lang="cs-CZ" sz="8000" dirty="0" smtClean="0"/>
            </a:br>
            <a:r>
              <a:rPr lang="cs-CZ" sz="8000" dirty="0" smtClean="0"/>
              <a:t>       provozem 9 – 12:30 hodin. </a:t>
            </a:r>
            <a:br>
              <a:rPr lang="cs-CZ" sz="8000" dirty="0" smtClean="0"/>
            </a:br>
            <a:r>
              <a:rPr lang="cs-CZ" sz="8000" dirty="0" smtClean="0"/>
              <a:t>       Provoz je zajištěn dle domluvy s</a:t>
            </a:r>
            <a:br>
              <a:rPr lang="cs-CZ" sz="8000" dirty="0" smtClean="0"/>
            </a:br>
            <a:r>
              <a:rPr lang="cs-CZ" sz="8000" dirty="0" smtClean="0"/>
              <a:t>       ředitelkou školy do max. 14 hod. </a:t>
            </a:r>
            <a:br>
              <a:rPr lang="cs-CZ" sz="8000" dirty="0" smtClean="0"/>
            </a:br>
            <a:r>
              <a:rPr lang="cs-CZ" sz="8000" dirty="0" smtClean="0"/>
              <a:t/>
            </a:r>
            <a:br>
              <a:rPr lang="cs-CZ" sz="8000" dirty="0" smtClean="0"/>
            </a:br>
            <a:r>
              <a:rPr lang="cs-CZ" sz="8000" dirty="0" smtClean="0"/>
              <a:t>       </a:t>
            </a:r>
            <a:br>
              <a:rPr lang="cs-CZ" sz="8000" dirty="0" smtClean="0"/>
            </a:br>
            <a:r>
              <a:rPr lang="cs-CZ" sz="8000" dirty="0" smtClean="0"/>
              <a:t>        </a:t>
            </a:r>
            <a:br>
              <a:rPr lang="cs-CZ" sz="8000" dirty="0" smtClean="0"/>
            </a:br>
            <a:r>
              <a:rPr lang="cs-CZ" sz="4200" dirty="0" smtClean="0"/>
              <a:t>       </a:t>
            </a:r>
            <a:br>
              <a:rPr lang="cs-CZ" sz="4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062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27324"/>
            <a:ext cx="4038600" cy="2645891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6400" dirty="0" smtClean="0"/>
              <a:t>Dětem zajišťují stravu rodiče. </a:t>
            </a:r>
          </a:p>
          <a:p>
            <a:r>
              <a:rPr lang="cs-CZ" sz="6400" dirty="0" err="1" smtClean="0"/>
              <a:t>Montesorri</a:t>
            </a:r>
            <a:r>
              <a:rPr lang="cs-CZ" sz="6400" dirty="0" smtClean="0"/>
              <a:t> vzdělávání pedagogů probíhá formou online kurzů se závěrečnou zkouškou ve Velké Británii. </a:t>
            </a:r>
          </a:p>
          <a:p>
            <a:r>
              <a:rPr lang="cs-CZ" sz="6400" dirty="0" smtClean="0"/>
              <a:t>Školní vzdělávání si stanoví vedení společně s pedagogy na začátku školního roku a podle něho pracují. I v této škole se klade důraz na začleňování dětí s OMJ do vzdělávání. K tomu přispívá přítomnost asistenta</a:t>
            </a:r>
            <a:r>
              <a:rPr lang="cs-CZ" sz="6400" dirty="0"/>
              <a:t>. Pomůcky k práci si učitelky vyrábějí sami nebo je možné je zakoupit v Anglii. Pomůcky jsou využívané asistenty i při </a:t>
            </a:r>
            <a:r>
              <a:rPr lang="cs-CZ" sz="6400" dirty="0" err="1"/>
              <a:t>inividuálních</a:t>
            </a:r>
            <a:r>
              <a:rPr lang="cs-CZ" sz="6400" dirty="0"/>
              <a:t> činnostech s dětmi s OMJ. </a:t>
            </a:r>
            <a:r>
              <a:rPr lang="cs-CZ" sz="6400" dirty="0" smtClean="0"/>
              <a:t>Ve třídách mají stanovena pravidla a to formou obrázků a piktogramů, které jsou pro děti s OMJ velmi srozumitelné. </a:t>
            </a:r>
          </a:p>
          <a:p>
            <a:r>
              <a:rPr lang="cs-CZ" sz="6400" dirty="0" smtClean="0"/>
              <a:t>Návaznost na </a:t>
            </a:r>
            <a:r>
              <a:rPr lang="cs-CZ" sz="6400" dirty="0" err="1" smtClean="0"/>
              <a:t>Montesorri</a:t>
            </a:r>
            <a:r>
              <a:rPr lang="cs-CZ" sz="6400" dirty="0" smtClean="0"/>
              <a:t> vzdělávání na základní škole není zajištěna. </a:t>
            </a:r>
            <a:br>
              <a:rPr lang="cs-CZ" sz="6400" dirty="0" smtClean="0"/>
            </a:br>
            <a:r>
              <a:rPr lang="cs-CZ" sz="6400" dirty="0" smtClean="0"/>
              <a:t>Tato škola nemá vlastní uniformy. </a:t>
            </a:r>
          </a:p>
          <a:p>
            <a:pPr marL="0" indent="0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916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Jaký je přínos pro naši mateřskou školu</a:t>
            </a:r>
          </a:p>
          <a:p>
            <a:r>
              <a:rPr lang="cs-CZ" dirty="0" smtClean="0"/>
              <a:t>Důraz na spolupráci s rodinou </a:t>
            </a:r>
          </a:p>
          <a:p>
            <a:r>
              <a:rPr lang="cs-CZ" dirty="0"/>
              <a:t>P</a:t>
            </a:r>
            <a:r>
              <a:rPr lang="cs-CZ" dirty="0" smtClean="0"/>
              <a:t>odpora jazyka, se kterým se děti setkávají v MŠ</a:t>
            </a:r>
            <a:endParaRPr lang="cs-CZ" dirty="0"/>
          </a:p>
          <a:p>
            <a:r>
              <a:rPr lang="cs-CZ" dirty="0" smtClean="0"/>
              <a:t>Maximální využití piktogramů v prostorách mateřské školy, které přispějí k lepší orientaci v prostředí dětem s OMJ</a:t>
            </a:r>
          </a:p>
          <a:p>
            <a:r>
              <a:rPr lang="cs-CZ" dirty="0" smtClean="0"/>
              <a:t>Obohacení školy novými pomůckami, které pomohou k rozvoji názornosti, nápodoby dětem a to nejen s OMJ.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979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5199" y="795732"/>
            <a:ext cx="3425091" cy="259228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84987" y="939749"/>
            <a:ext cx="3374426" cy="230425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124042"/>
            <a:ext cx="4176464" cy="234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0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0543" y="1840824"/>
            <a:ext cx="5248583" cy="295232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3412" y="1818639"/>
            <a:ext cx="4930868" cy="277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2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2617" y="1580809"/>
            <a:ext cx="6364199" cy="35798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2656"/>
            <a:ext cx="4096454" cy="230425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48039" y="3413640"/>
            <a:ext cx="3419872" cy="249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5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4572000" cy="25717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29000"/>
            <a:ext cx="4716016" cy="265275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1474" y="1676502"/>
            <a:ext cx="5616625" cy="31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Mateřská škola </a:t>
            </a:r>
            <a:br>
              <a:rPr lang="cs-CZ" dirty="0" smtClean="0"/>
            </a:br>
            <a:r>
              <a:rPr lang="cs-CZ" dirty="0" smtClean="0"/>
              <a:t>CHISWICK HOUSE SCHOOL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33430" y="1926537"/>
            <a:ext cx="4198334" cy="3847158"/>
          </a:xfrm>
        </p:spPr>
      </p:pic>
    </p:spTree>
    <p:extLst>
      <p:ext uri="{BB962C8B-B14F-4D97-AF65-F5344CB8AC3E}">
        <p14:creationId xmlns:p14="http://schemas.microsoft.com/office/powerpoint/2010/main" val="300474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000" dirty="0" smtClean="0"/>
              <a:t>Soukromá mateřská a základní škola</a:t>
            </a:r>
          </a:p>
          <a:p>
            <a:r>
              <a:rPr lang="cs-CZ" sz="2000" dirty="0" smtClean="0"/>
              <a:t>Organizační struktura:</a:t>
            </a:r>
            <a:br>
              <a:rPr lang="cs-CZ" sz="2000" dirty="0" smtClean="0"/>
            </a:br>
            <a:r>
              <a:rPr lang="cs-CZ" sz="2000" dirty="0" smtClean="0"/>
              <a:t>- ředitel školy</a:t>
            </a:r>
            <a:br>
              <a:rPr lang="cs-CZ" sz="2000" dirty="0" smtClean="0"/>
            </a:br>
            <a:r>
              <a:rPr lang="cs-CZ" sz="2000" dirty="0" smtClean="0"/>
              <a:t>- ředitel oddělení </a:t>
            </a:r>
            <a:br>
              <a:rPr lang="cs-CZ" sz="2000" dirty="0" smtClean="0"/>
            </a:br>
            <a:r>
              <a:rPr lang="cs-CZ" sz="2000" dirty="0" smtClean="0"/>
              <a:t>- vedoucí sekce </a:t>
            </a:r>
            <a:br>
              <a:rPr lang="cs-CZ" sz="2000" dirty="0" smtClean="0"/>
            </a:br>
            <a:r>
              <a:rPr lang="cs-CZ" sz="2000" dirty="0" smtClean="0"/>
              <a:t>Mateřská škola - dětí s OMJ tvoří 25 – 30 %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Skupiny dětí z OMJ tvoří děti různorodých národností vzhledem k osídlení ostrova. Pokud jsou oba rodiče jiné národnosti než Maltské jsou  považováni za cizince.</a:t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644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 smtClean="0"/>
              <a:t>Ve třídě je vždy učitelka, která má VŠ vzdělání – bakalářské, asistentka, případně pro integrované děti osobní asistent, kterého zajišťuje a financuje stát.</a:t>
            </a:r>
            <a:br>
              <a:rPr lang="cs-CZ" sz="2000" dirty="0" smtClean="0"/>
            </a:br>
            <a:r>
              <a:rPr lang="cs-CZ" sz="2000" dirty="0" smtClean="0"/>
              <a:t>Jeden pedagog zajišťuje vzdělávání  podle věku v rozmezí – 6, 10 a max. 20 dětí.</a:t>
            </a:r>
            <a:br>
              <a:rPr lang="cs-CZ" sz="2000" dirty="0" smtClean="0"/>
            </a:br>
            <a:r>
              <a:rPr lang="cs-CZ" sz="2000" dirty="0" smtClean="0"/>
              <a:t>Provozní doba MŠ – 8:30 – 13 hodin. Rodiče zajišťují dětem stravování sami. Odpolední program je hrazený rodiči podle jejich výběru a potřeby zajištění dozoru nad dětmi po ukončení provozu MŠ.</a:t>
            </a:r>
            <a:endParaRPr lang="cs-CZ" sz="20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97833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2000" dirty="0" smtClean="0"/>
              <a:t>Od 5 let probíhá v MŠ povinné školní vzdělávání dětí.</a:t>
            </a:r>
          </a:p>
          <a:p>
            <a:r>
              <a:rPr lang="cs-CZ" sz="2000" dirty="0" smtClean="0"/>
              <a:t> Školní vzdělávací plán je sestaven na začátku školního roku, rozdělen na integrované bloky, které každé 3 měsíce hodnotí. </a:t>
            </a:r>
            <a:r>
              <a:rPr lang="cs-CZ" sz="2000" dirty="0"/>
              <a:t> </a:t>
            </a:r>
            <a:r>
              <a:rPr lang="cs-CZ" sz="2000" dirty="0" smtClean="0"/>
              <a:t>Plány neopomíjejí ani na procvičování a obohacování slovní zásoby určené pro děti s OMJ. </a:t>
            </a:r>
          </a:p>
          <a:p>
            <a:r>
              <a:rPr lang="cs-CZ" sz="2000" dirty="0" smtClean="0"/>
              <a:t>V průběhu dne mění jednotlivé třídy i činnosti dle vzdělávacího plánu. Některé činnosti zajišťují externí pracovníci, zvláště v oblasti tělesných, výtvarných a hudebních činností. Při vzdělávání jsou uspokojovány potřeby všech dětí s intenzivním zaměřením na děti s OMJ. Využívají zde formy nápodoby, názornosti, které jsou přínosem nejen pro běžné děti, ale zvláště pro děti s OMJ.  </a:t>
            </a:r>
            <a:br>
              <a:rPr lang="cs-CZ" sz="2000" dirty="0" smtClean="0"/>
            </a:br>
            <a:r>
              <a:rPr lang="cs-CZ" sz="2000" dirty="0" smtClean="0"/>
              <a:t>Škola má své uniformy s vlastním designem.  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830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Fotografie z průběhu návštěvy školy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54871"/>
            <a:ext cx="3312368" cy="2484276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38963" y="2177861"/>
            <a:ext cx="4392488" cy="3294366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49080"/>
            <a:ext cx="3552056" cy="236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4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alta-lenka\DSC_00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48680"/>
            <a:ext cx="4014947" cy="267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36640"/>
            <a:ext cx="4032448" cy="268762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01008"/>
            <a:ext cx="4392488" cy="292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3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4176464" cy="278345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92" y="3501008"/>
            <a:ext cx="3935199" cy="295139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21362" y="1750185"/>
            <a:ext cx="4668861" cy="350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3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Mateřská škola FLEURETTE SCHOOL OF MONTESORRI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                          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0044" y="2382406"/>
            <a:ext cx="3816425" cy="30292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9358" y="2557792"/>
            <a:ext cx="3834174" cy="266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0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360</Words>
  <Application>Microsoft Office PowerPoint</Application>
  <PresentationFormat>Předvádění na obrazovce (4:3)</PresentationFormat>
  <Paragraphs>27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Calibri</vt:lpstr>
      <vt:lpstr>Motiv systému Office</vt:lpstr>
      <vt:lpstr>    SVĚT MEZI DĚTMI V MŠ VORÁČOVSKÁ CZ.07.4.68/0.0/0.0/17_045/0000953 je spolufinancován Evropskou unií. </vt:lpstr>
      <vt:lpstr>Mateřská škola  CHISWICK HOUSE SCHOOL</vt:lpstr>
      <vt:lpstr>Prezentace aplikace PowerPoint</vt:lpstr>
      <vt:lpstr>Prezentace aplikace PowerPoint</vt:lpstr>
      <vt:lpstr>Prezentace aplikace PowerPoint</vt:lpstr>
      <vt:lpstr>Fotografie z průběhu návštěvy školy</vt:lpstr>
      <vt:lpstr>Prezentace aplikace PowerPoint</vt:lpstr>
      <vt:lpstr>Prezentace aplikace PowerPoint</vt:lpstr>
      <vt:lpstr>Mateřská škola FLEURETTE SCHOOL OF MONTESORRI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škol na Maltě 19.5. – 22.5. 2019   Bc. Iva Kopecká Andrea Kvapilová</dc:title>
  <dc:creator>Uživatel systému Windows</dc:creator>
  <cp:lastModifiedBy>Bílý Radim (MHMP, FON)</cp:lastModifiedBy>
  <cp:revision>29</cp:revision>
  <dcterms:created xsi:type="dcterms:W3CDTF">2019-06-19T10:35:44Z</dcterms:created>
  <dcterms:modified xsi:type="dcterms:W3CDTF">2020-01-21T13:32:05Z</dcterms:modified>
</cp:coreProperties>
</file>